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venir Next LT Pro" panose="020B0504020202020204" pitchFamily="34" charset="0"/>
      <p:regular r:id="rId14"/>
      <p:bold r:id="rId15"/>
      <p:italic r:id="rId16"/>
      <p:boldItalic r:id="rId17"/>
    </p:embeddedFont>
    <p:embeddedFont>
      <p:font typeface="Cabin Sketch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64104" autoAdjust="0"/>
  </p:normalViewPr>
  <p:slideViewPr>
    <p:cSldViewPr>
      <p:cViewPr varScale="1">
        <p:scale>
          <a:sx n="43" d="100"/>
          <a:sy n="43" d="100"/>
        </p:scale>
        <p:origin x="1515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prevention.org/special-initiatives/csp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p.psu.edu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Welcome! This presentation introduces a simple way to talk about prevention using the River Story. A powerful visual that helps explain how we can support healthy futures by acting early.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Whether you're new to prevention or have been in the field for years, this approach can help us start meaningful conversations in our communities, in a way that's clear, hopeful, and easy to relate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62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the slides: </a:t>
            </a:r>
            <a:r>
              <a:rPr lang="en-US" dirty="0">
                <a:hlinkClick r:id="rId3"/>
              </a:rPr>
              <a:t>Cross-Systems Prevention Network (CSPN) · </a:t>
            </a:r>
            <a:r>
              <a:rPr lang="en-US" dirty="0" err="1">
                <a:hlinkClick r:id="rId3"/>
              </a:rPr>
              <a:t>PAPrevention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13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Prevention Resource: </a:t>
            </a:r>
            <a:r>
              <a:rPr lang="en-US" dirty="0">
                <a:hlinkClick r:id="rId3"/>
              </a:rPr>
              <a:t>Welcome to the Portal | Prevention Learning Portal</a:t>
            </a:r>
            <a:endParaRPr lang="en-US" dirty="0"/>
          </a:p>
          <a:p>
            <a:endParaRPr lang="en-US" dirty="0"/>
          </a:p>
          <a:p>
            <a:r>
              <a:rPr lang="en-US" sz="1200" dirty="0">
                <a:solidFill>
                  <a:srgbClr val="FFFFFF"/>
                </a:solidFill>
                <a:latin typeface="Avenir Next LT Pro" panose="020B0504020202020204" pitchFamily="34" charset="77"/>
              </a:rPr>
              <a:t>The PLP offers FREE online courses that are self-paced, prevention-focused learning opportunities. Many qualify for continuing education credits.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13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people hear the word </a:t>
            </a:r>
            <a:r>
              <a:rPr lang="en-US" i="1" dirty="0"/>
              <a:t>prevention</a:t>
            </a:r>
            <a:r>
              <a:rPr lang="en-US" dirty="0"/>
              <a:t>, they often think about stopping one specific problem, like substance misuse. But prevention is much broader.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We're working to support youth and families in ways that help them avoid a wide range of challenges. Things like school disconnection, emotional distress, or exposure to violence. These are complex issues that don’t just affect one person; they impact whole communities.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know the earlier we act and the more we invest in building up supports, the more likely we are to help young people stay on a path toward health, connection, and opportunity.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Upstream prevention asks us to go back, to walk upstream and ask: What’s pushing kids into the river in the first place?’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This means noticing the conditions, the gaps, and the barriers that young people and families face and working to change those early on. Prevention isn't just about stopping something; it’s about </a:t>
            </a:r>
            <a:r>
              <a:rPr lang="en-US" i="1" dirty="0"/>
              <a:t>starting</a:t>
            </a:r>
            <a:r>
              <a:rPr lang="en-US" dirty="0"/>
              <a:t> something better.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Upstream prevention is where change begins before harm happens, while we still have the most opportunity to build support, resilience, and connection.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36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go any further, let’s take a minute to watch a short animated video called </a:t>
            </a:r>
            <a:r>
              <a:rPr lang="en-US" i="1" dirty="0"/>
              <a:t>The River Story.</a:t>
            </a:r>
            <a:r>
              <a:rPr lang="en-US" dirty="0"/>
              <a:t> It’s a creative way to show why prevention matters and what we mean by going upstream.</a:t>
            </a:r>
          </a:p>
          <a:p>
            <a:r>
              <a:rPr lang="en-US" dirty="0"/>
              <a:t>As you watch, think about what this might look like in your own community. What are the things we’re responding to and what might be causing them further upstream?</a:t>
            </a:r>
          </a:p>
          <a:p>
            <a:endParaRPr lang="en-US" i="1" dirty="0"/>
          </a:p>
          <a:p>
            <a:r>
              <a:rPr lang="en-US" i="1" dirty="0"/>
              <a:t>[If presenting live: You can now play the video — or share the link for groups to view on their own.]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Video link https://www.youtube.com/watch?v=vpJ4h8sxOJg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901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already have amazing professionals working hard every day, counselors, social workers, teachers, law enforcement, doing all they can to help children and families in crisis.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 what if we worked together </a:t>
            </a:r>
            <a:r>
              <a:rPr lang="en-US" i="1" dirty="0"/>
              <a:t>before</a:t>
            </a:r>
            <a:r>
              <a:rPr lang="en-US" dirty="0"/>
              <a:t> those problems happened? What if we focused not only on pulling kids out of the river but also on preventing them from falling in at all?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That’s the heart of upstream prevention: building safe, supportive environments where children and families can thrive.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9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Think of every child walking across a bridge each plank is something that helps them succeed: connection, support, belonging, opportunity.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Sometimes, life events or systems remove those planks, things like trauma or barriers in school can make it harder to move forward safely.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Protective factors help rebuild that bridge. They don’t eliminate every challenge, but they give kids stronger footing.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That’s the role of prevention: not to fix youth, but to strengthen the support around them so they don’t have to walk alone or fall through the cracks.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78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Prevention doesn’t always look like a program or a campaign; it’s the everyday supports that help kids feel safe, connected, and confident.</a:t>
            </a:r>
          </a:p>
          <a:p>
            <a:endParaRPr lang="en-US" dirty="0"/>
          </a:p>
          <a:p>
            <a:r>
              <a:rPr lang="en-US" dirty="0"/>
              <a:t>When we talk about protective factors, we’re talking about the things that build strong bridges for young people, like supportive relationships, consistent boundaries, and opportunities to grow.</a:t>
            </a:r>
          </a:p>
          <a:p>
            <a:endParaRPr lang="en-US" dirty="0"/>
          </a:p>
          <a:p>
            <a:r>
              <a:rPr lang="en-US" dirty="0"/>
              <a:t>The best part? Everyone can play a role: families, teachers, mentors, neighbors. Prevention is community work.</a:t>
            </a:r>
          </a:p>
          <a:p>
            <a:endParaRPr lang="en-US" dirty="0"/>
          </a:p>
          <a:p>
            <a:r>
              <a:rPr lang="en-US" dirty="0"/>
              <a:t>And when we work together, we make it less likely that kids fall into crisis in the first place. We make the path ahead stronger.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30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invest in prevention, this is the result: kids who feel safe, supported, and able to thrive.</a:t>
            </a:r>
          </a:p>
          <a:p>
            <a:endParaRPr lang="en-US" dirty="0"/>
          </a:p>
          <a:p>
            <a:r>
              <a:rPr lang="en-US" dirty="0"/>
              <a:t>They’re not just staying out of trouble, they’re walking forward with confidence, with people around them cheering them 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8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Prevention isn’t just about avoiding problems. It’s about building strong foundations for success and belonging. That’s what we’re all working toward.</a:t>
            </a:r>
          </a:p>
          <a:p>
            <a:r>
              <a:rPr lang="en-US" dirty="0"/>
              <a:t>And it’s possible when we all play a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63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246235" y="9137960"/>
            <a:ext cx="2269190" cy="1149040"/>
            <a:chOff x="0" y="0"/>
            <a:chExt cx="660400" cy="3344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34404"/>
            </a:xfrm>
            <a:custGeom>
              <a:avLst/>
              <a:gdLst/>
              <a:ahLst/>
              <a:cxnLst/>
              <a:rect l="l" t="t" r="r" b="b"/>
              <a:pathLst>
                <a:path w="660400" h="334404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875"/>
                  </a:cubicBezTo>
                  <a:lnTo>
                    <a:pt x="660400" y="334404"/>
                  </a:lnTo>
                  <a:lnTo>
                    <a:pt x="0" y="334404"/>
                  </a:lnTo>
                  <a:lnTo>
                    <a:pt x="0" y="31788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8900"/>
              <a:ext cx="660400" cy="2455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471119" y="9265473"/>
            <a:ext cx="1891709" cy="1261140"/>
          </a:xfrm>
          <a:custGeom>
            <a:avLst/>
            <a:gdLst/>
            <a:ahLst/>
            <a:cxnLst/>
            <a:rect l="l" t="t" r="r" b="b"/>
            <a:pathLst>
              <a:path w="1891709" h="1261140">
                <a:moveTo>
                  <a:pt x="0" y="0"/>
                </a:moveTo>
                <a:lnTo>
                  <a:pt x="1891710" y="0"/>
                </a:lnTo>
                <a:lnTo>
                  <a:pt x="1891710" y="1261139"/>
                </a:lnTo>
                <a:lnTo>
                  <a:pt x="0" y="126113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857179" y="5246013"/>
            <a:ext cx="11119590" cy="189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48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Understanding Upstream Prevention </a:t>
            </a:r>
          </a:p>
          <a:p>
            <a:pPr algn="ctr">
              <a:lnSpc>
                <a:spcPts val="7548"/>
              </a:lnSpc>
              <a:spcBef>
                <a:spcPct val="0"/>
              </a:spcBef>
            </a:pPr>
            <a:r>
              <a:rPr lang="en-US" sz="5392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Through the River Story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2587" y="7689431"/>
            <a:ext cx="13528774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When we build upstream, we build safer, stronger futures for all.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55555" y="0"/>
            <a:ext cx="10632445" cy="7983740"/>
          </a:xfrm>
          <a:custGeom>
            <a:avLst/>
            <a:gdLst/>
            <a:ahLst/>
            <a:cxnLst/>
            <a:rect l="l" t="t" r="r" b="b"/>
            <a:pathLst>
              <a:path w="10632445" h="7983740">
                <a:moveTo>
                  <a:pt x="0" y="0"/>
                </a:moveTo>
                <a:lnTo>
                  <a:pt x="10632445" y="0"/>
                </a:lnTo>
                <a:lnTo>
                  <a:pt x="10632445" y="7983740"/>
                </a:lnTo>
                <a:lnTo>
                  <a:pt x="0" y="79837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6245" y="-114300"/>
            <a:ext cx="6234758" cy="871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9"/>
              </a:lnSpc>
              <a:spcBef>
                <a:spcPct val="0"/>
              </a:spcBef>
            </a:pPr>
            <a:r>
              <a:rPr lang="en-US" sz="5220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Your Prevention Toolkit</a:t>
            </a:r>
          </a:p>
          <a:p>
            <a:pPr algn="ctr">
              <a:lnSpc>
                <a:spcPts val="4510"/>
              </a:lnSpc>
              <a:spcBef>
                <a:spcPct val="0"/>
              </a:spcBef>
            </a:pPr>
            <a:r>
              <a:rPr lang="en-US" sz="3221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Everyone has a role to play in prevention.</a:t>
            </a:r>
          </a:p>
          <a:p>
            <a:pPr algn="ctr">
              <a:lnSpc>
                <a:spcPts val="4510"/>
              </a:lnSpc>
              <a:spcBef>
                <a:spcPct val="0"/>
              </a:spcBef>
            </a:pPr>
            <a:r>
              <a:rPr lang="en-US" sz="3221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Use this toolkit to share the River Story and spark meaningful </a:t>
            </a:r>
            <a:r>
              <a:rPr lang="en-US" sz="3221" b="1">
                <a:solidFill>
                  <a:srgbClr val="315177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conversations.</a:t>
            </a:r>
          </a:p>
          <a:p>
            <a:pPr algn="ctr">
              <a:lnSpc>
                <a:spcPts val="4510"/>
              </a:lnSpc>
              <a:spcBef>
                <a:spcPct val="0"/>
              </a:spcBef>
            </a:pPr>
            <a:r>
              <a:rPr lang="en-US" sz="3221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Inside are slides, checklists, and messaging to help others see how prevention builds stronger futures.</a:t>
            </a:r>
          </a:p>
          <a:p>
            <a:pPr algn="ctr">
              <a:lnSpc>
                <a:spcPts val="4510"/>
              </a:lnSpc>
              <a:spcBef>
                <a:spcPct val="0"/>
              </a:spcBef>
            </a:pPr>
            <a:endParaRPr lang="en-US" sz="3221" b="1">
              <a:solidFill>
                <a:srgbClr val="000000"/>
              </a:solidFill>
              <a:latin typeface="Cabin Sketch Bold"/>
              <a:ea typeface="Cabin Sketch Bold"/>
              <a:cs typeface="Cabin Sketch Bold"/>
              <a:sym typeface="Cabin Sketch Bold"/>
            </a:endParaRPr>
          </a:p>
          <a:p>
            <a:pPr algn="ctr">
              <a:lnSpc>
                <a:spcPts val="4510"/>
              </a:lnSpc>
              <a:spcBef>
                <a:spcPct val="0"/>
              </a:spcBef>
            </a:pPr>
            <a:endParaRPr lang="en-US" sz="3221" b="1">
              <a:solidFill>
                <a:srgbClr val="000000"/>
              </a:solidFill>
              <a:latin typeface="Cabin Sketch Bold"/>
              <a:ea typeface="Cabin Sketch Bold"/>
              <a:cs typeface="Cabin Sketch Bold"/>
              <a:sym typeface="Cabin Sketch Bold"/>
            </a:endParaRPr>
          </a:p>
          <a:p>
            <a:pPr algn="ctr">
              <a:lnSpc>
                <a:spcPts val="4510"/>
              </a:lnSpc>
              <a:spcBef>
                <a:spcPct val="0"/>
              </a:spcBef>
            </a:pPr>
            <a:endParaRPr lang="en-US" sz="3221" b="1">
              <a:solidFill>
                <a:srgbClr val="000000"/>
              </a:solidFill>
              <a:latin typeface="Cabin Sketch Bold"/>
              <a:ea typeface="Cabin Sketch Bold"/>
              <a:cs typeface="Cabin Sketch Bold"/>
              <a:sym typeface="Cabin Sketch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06489" y="8388914"/>
            <a:ext cx="13875023" cy="70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Download the slides. Share the story. Start the conversation.</a:t>
            </a:r>
          </a:p>
        </p:txBody>
      </p:sp>
      <p:sp>
        <p:nvSpPr>
          <p:cNvPr id="5" name="Freeform 5"/>
          <p:cNvSpPr/>
          <p:nvPr/>
        </p:nvSpPr>
        <p:spPr>
          <a:xfrm>
            <a:off x="16446609" y="0"/>
            <a:ext cx="1841391" cy="672885"/>
          </a:xfrm>
          <a:custGeom>
            <a:avLst/>
            <a:gdLst/>
            <a:ahLst/>
            <a:cxnLst/>
            <a:rect l="l" t="t" r="r" b="b"/>
            <a:pathLst>
              <a:path w="1841391" h="672885">
                <a:moveTo>
                  <a:pt x="0" y="0"/>
                </a:moveTo>
                <a:lnTo>
                  <a:pt x="1841391" y="0"/>
                </a:lnTo>
                <a:lnTo>
                  <a:pt x="1841391" y="672885"/>
                </a:lnTo>
                <a:lnTo>
                  <a:pt x="0" y="6728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0995" y="3051282"/>
            <a:ext cx="4198907" cy="4198907"/>
          </a:xfrm>
          <a:custGeom>
            <a:avLst/>
            <a:gdLst/>
            <a:ahLst/>
            <a:cxnLst/>
            <a:rect l="l" t="t" r="r" b="b"/>
            <a:pathLst>
              <a:path w="4198907" h="4198907">
                <a:moveTo>
                  <a:pt x="0" y="0"/>
                </a:moveTo>
                <a:lnTo>
                  <a:pt x="4198907" y="0"/>
                </a:lnTo>
                <a:lnTo>
                  <a:pt x="4198907" y="4198907"/>
                </a:lnTo>
                <a:lnTo>
                  <a:pt x="0" y="419890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264297" y="8106115"/>
            <a:ext cx="5995003" cy="1905696"/>
          </a:xfrm>
          <a:custGeom>
            <a:avLst/>
            <a:gdLst/>
            <a:ahLst/>
            <a:cxnLst/>
            <a:rect l="l" t="t" r="r" b="b"/>
            <a:pathLst>
              <a:path w="5995003" h="1905696">
                <a:moveTo>
                  <a:pt x="0" y="0"/>
                </a:moveTo>
                <a:lnTo>
                  <a:pt x="5995003" y="0"/>
                </a:lnTo>
                <a:lnTo>
                  <a:pt x="5995003" y="1905696"/>
                </a:lnTo>
                <a:lnTo>
                  <a:pt x="0" y="1905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0" y="700468"/>
            <a:ext cx="7631180" cy="2272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  <a:spcBef>
                <a:spcPct val="0"/>
              </a:spcBef>
            </a:pPr>
            <a:r>
              <a:rPr lang="en-US" sz="42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Want to learn more? Here’s a free, self-paced course that expands on these ideas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15876" y="7262205"/>
            <a:ext cx="3838277" cy="620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  <a:spcBef>
                <a:spcPct val="0"/>
              </a:spcBef>
            </a:pPr>
            <a:r>
              <a:rPr lang="en-US" sz="36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Scan to enroll now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366" y="2509533"/>
            <a:ext cx="7935477" cy="1322705"/>
            <a:chOff x="0" y="0"/>
            <a:chExt cx="2090002" cy="3483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0002" cy="348367"/>
            </a:xfrm>
            <a:custGeom>
              <a:avLst/>
              <a:gdLst/>
              <a:ahLst/>
              <a:cxnLst/>
              <a:rect l="l" t="t" r="r" b="b"/>
              <a:pathLst>
                <a:path w="2090002" h="348367">
                  <a:moveTo>
                    <a:pt x="0" y="0"/>
                  </a:moveTo>
                  <a:lnTo>
                    <a:pt x="2090002" y="0"/>
                  </a:lnTo>
                  <a:lnTo>
                    <a:pt x="2090002" y="348367"/>
                  </a:lnTo>
                  <a:lnTo>
                    <a:pt x="0" y="348367"/>
                  </a:lnTo>
                  <a:close/>
                </a:path>
              </a:pathLst>
            </a:custGeom>
            <a:solidFill>
              <a:srgbClr val="F695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90002" cy="38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0296" y="2776014"/>
            <a:ext cx="7783177" cy="622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dirty="0">
                <a:solidFill>
                  <a:srgbClr val="FFFFFF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Challenges We're Working to Prevent: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0296" y="4066584"/>
            <a:ext cx="7877183" cy="4760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6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•Substance Misuse</a:t>
            </a:r>
          </a:p>
          <a:p>
            <a:pPr algn="l">
              <a:lnSpc>
                <a:spcPts val="5454"/>
              </a:lnSpc>
              <a:spcBef>
                <a:spcPct val="0"/>
              </a:spcBef>
            </a:pPr>
            <a:r>
              <a:rPr lang="en-US" sz="3896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•Delinquent behavior </a:t>
            </a:r>
          </a:p>
          <a:p>
            <a:pPr algn="l">
              <a:lnSpc>
                <a:spcPts val="5454"/>
              </a:lnSpc>
              <a:spcBef>
                <a:spcPct val="0"/>
              </a:spcBef>
            </a:pPr>
            <a:r>
              <a:rPr lang="en-US" sz="3896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•Teen Pregnancy</a:t>
            </a:r>
          </a:p>
          <a:p>
            <a:pPr algn="l">
              <a:lnSpc>
                <a:spcPts val="5454"/>
              </a:lnSpc>
              <a:spcBef>
                <a:spcPct val="0"/>
              </a:spcBef>
            </a:pPr>
            <a:r>
              <a:rPr lang="en-US" sz="3896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•School Disconnection &amp; Dropout</a:t>
            </a:r>
          </a:p>
          <a:p>
            <a:pPr algn="l">
              <a:lnSpc>
                <a:spcPts val="5454"/>
              </a:lnSpc>
              <a:spcBef>
                <a:spcPct val="0"/>
              </a:spcBef>
            </a:pPr>
            <a:r>
              <a:rPr lang="en-US" sz="3896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•Exposure to Violence</a:t>
            </a:r>
          </a:p>
          <a:p>
            <a:pPr algn="l">
              <a:lnSpc>
                <a:spcPts val="5454"/>
              </a:lnSpc>
              <a:spcBef>
                <a:spcPct val="0"/>
              </a:spcBef>
            </a:pPr>
            <a:r>
              <a:rPr lang="en-US" sz="3896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•Emotional Distress (e.g, Depression &amp; Anxiety)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355327"/>
            <a:ext cx="8118843" cy="2587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0"/>
              </a:lnSpc>
            </a:pPr>
            <a:r>
              <a:rPr lang="en-US" sz="4299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Building a Brighter Future with Prevention</a:t>
            </a:r>
          </a:p>
          <a:p>
            <a:pPr algn="ctr">
              <a:lnSpc>
                <a:spcPts val="3310"/>
              </a:lnSpc>
            </a:pPr>
            <a:endParaRPr lang="en-US" sz="4299" b="1" dirty="0">
              <a:solidFill>
                <a:srgbClr val="000000"/>
              </a:solidFill>
              <a:latin typeface="Cabin Sketch Bold"/>
              <a:ea typeface="Cabin Sketch Bold"/>
              <a:cs typeface="Cabin Sketch Bold"/>
              <a:sym typeface="Cabin Sketch Bold"/>
            </a:endParaRPr>
          </a:p>
          <a:p>
            <a:pPr algn="ctr">
              <a:lnSpc>
                <a:spcPts val="3310"/>
              </a:lnSpc>
            </a:pPr>
            <a:r>
              <a:rPr lang="en-US" sz="4299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Supporting Youth &amp; Families Where They Are</a:t>
            </a:r>
          </a:p>
          <a:p>
            <a:pPr algn="ctr">
              <a:lnSpc>
                <a:spcPts val="3310"/>
              </a:lnSpc>
            </a:pPr>
            <a:endParaRPr lang="en-US" sz="4299" b="1" dirty="0">
              <a:solidFill>
                <a:srgbClr val="000000"/>
              </a:solidFill>
              <a:latin typeface="Cabin Sketch Bold"/>
              <a:ea typeface="Cabin Sketch Bold"/>
              <a:cs typeface="Cabin Sketch Bold"/>
              <a:sym typeface="Cabin Sketch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246710" y="0"/>
            <a:ext cx="10041290" cy="10287000"/>
          </a:xfrm>
          <a:custGeom>
            <a:avLst/>
            <a:gdLst/>
            <a:ahLst/>
            <a:cxnLst/>
            <a:rect l="l" t="t" r="r" b="b"/>
            <a:pathLst>
              <a:path w="10041290" h="10287000">
                <a:moveTo>
                  <a:pt x="0" y="0"/>
                </a:moveTo>
                <a:lnTo>
                  <a:pt x="10041290" y="0"/>
                </a:lnTo>
                <a:lnTo>
                  <a:pt x="100412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9510980"/>
            <a:ext cx="2123626" cy="776020"/>
          </a:xfrm>
          <a:custGeom>
            <a:avLst/>
            <a:gdLst/>
            <a:ahLst/>
            <a:cxnLst/>
            <a:rect l="l" t="t" r="r" b="b"/>
            <a:pathLst>
              <a:path w="2123626" h="776020">
                <a:moveTo>
                  <a:pt x="0" y="0"/>
                </a:moveTo>
                <a:lnTo>
                  <a:pt x="2123626" y="0"/>
                </a:lnTo>
                <a:lnTo>
                  <a:pt x="2123626" y="776020"/>
                </a:lnTo>
                <a:lnTo>
                  <a:pt x="0" y="7760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835775" cy="10287000"/>
          </a:xfrm>
          <a:custGeom>
            <a:avLst/>
            <a:gdLst/>
            <a:ahLst/>
            <a:cxnLst/>
            <a:rect l="l" t="t" r="r" b="b"/>
            <a:pathLst>
              <a:path w="8835775" h="10287000">
                <a:moveTo>
                  <a:pt x="0" y="0"/>
                </a:moveTo>
                <a:lnTo>
                  <a:pt x="8835775" y="0"/>
                </a:lnTo>
                <a:lnTo>
                  <a:pt x="88357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901632" y="3113514"/>
            <a:ext cx="6981251" cy="264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This approach requires us to walk upstream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to find out how and why kids are ending up in the river.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23605" y="763920"/>
            <a:ext cx="7341096" cy="106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4"/>
              </a:lnSpc>
              <a:spcBef>
                <a:spcPct val="0"/>
              </a:spcBef>
            </a:pPr>
            <a:r>
              <a:rPr lang="en-US" sz="61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Upstream Prevention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05424" y="6655636"/>
            <a:ext cx="6577459" cy="131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This is where prevention starts:</a:t>
            </a: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Before harm happens.</a:t>
            </a:r>
          </a:p>
        </p:txBody>
      </p:sp>
      <p:sp>
        <p:nvSpPr>
          <p:cNvPr id="6" name="Freeform 6"/>
          <p:cNvSpPr/>
          <p:nvPr/>
        </p:nvSpPr>
        <p:spPr>
          <a:xfrm>
            <a:off x="16164374" y="9510980"/>
            <a:ext cx="2123626" cy="776020"/>
          </a:xfrm>
          <a:custGeom>
            <a:avLst/>
            <a:gdLst/>
            <a:ahLst/>
            <a:cxnLst/>
            <a:rect l="l" t="t" r="r" b="b"/>
            <a:pathLst>
              <a:path w="2123626" h="776020">
                <a:moveTo>
                  <a:pt x="0" y="0"/>
                </a:moveTo>
                <a:lnTo>
                  <a:pt x="2123626" y="0"/>
                </a:lnTo>
                <a:lnTo>
                  <a:pt x="2123626" y="776020"/>
                </a:lnTo>
                <a:lnTo>
                  <a:pt x="0" y="7760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6619677" y="9013806"/>
            <a:ext cx="1668323" cy="1273194"/>
          </a:xfrm>
          <a:custGeom>
            <a:avLst/>
            <a:gdLst/>
            <a:ahLst/>
            <a:cxnLst/>
            <a:rect l="l" t="t" r="r" b="b"/>
            <a:pathLst>
              <a:path w="1668323" h="1273194">
                <a:moveTo>
                  <a:pt x="0" y="0"/>
                </a:moveTo>
                <a:lnTo>
                  <a:pt x="1668323" y="0"/>
                </a:lnTo>
                <a:lnTo>
                  <a:pt x="1668323" y="1273194"/>
                </a:lnTo>
                <a:lnTo>
                  <a:pt x="0" y="12731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73" y="-210745"/>
            <a:ext cx="18288000" cy="8549794"/>
          </a:xfrm>
          <a:custGeom>
            <a:avLst/>
            <a:gdLst/>
            <a:ahLst/>
            <a:cxnLst/>
            <a:rect l="l" t="t" r="r" b="b"/>
            <a:pathLst>
              <a:path w="18288000" h="8549794">
                <a:moveTo>
                  <a:pt x="0" y="0"/>
                </a:moveTo>
                <a:lnTo>
                  <a:pt x="18288000" y="0"/>
                </a:lnTo>
                <a:lnTo>
                  <a:pt x="18288000" y="8549793"/>
                </a:lnTo>
                <a:lnTo>
                  <a:pt x="0" y="854979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3659" y="8616469"/>
            <a:ext cx="17694628" cy="136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9"/>
              </a:lnSpc>
            </a:pPr>
            <a:r>
              <a:rPr lang="en-US" sz="28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We have many caring systems already working hard to pull the children out of the river, after they’ve fallen in. </a:t>
            </a:r>
          </a:p>
          <a:p>
            <a:pPr algn="ctr">
              <a:lnSpc>
                <a:spcPts val="2609"/>
              </a:lnSpc>
            </a:pPr>
            <a:r>
              <a:rPr lang="en-US" sz="28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</a:t>
            </a:r>
          </a:p>
          <a:p>
            <a:pPr algn="ctr">
              <a:lnSpc>
                <a:spcPts val="2789"/>
              </a:lnSpc>
            </a:pPr>
            <a:r>
              <a:rPr lang="en-US" sz="30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What if we all worked together to reduce how many children fall in?</a:t>
            </a:r>
          </a:p>
          <a:p>
            <a:pPr algn="ctr">
              <a:lnSpc>
                <a:spcPts val="2609"/>
              </a:lnSpc>
            </a:pPr>
            <a:r>
              <a:rPr lang="en-US" sz="28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2123626" cy="776020"/>
          </a:xfrm>
          <a:custGeom>
            <a:avLst/>
            <a:gdLst/>
            <a:ahLst/>
            <a:cxnLst/>
            <a:rect l="l" t="t" r="r" b="b"/>
            <a:pathLst>
              <a:path w="2123626" h="776020">
                <a:moveTo>
                  <a:pt x="0" y="0"/>
                </a:moveTo>
                <a:lnTo>
                  <a:pt x="2123626" y="0"/>
                </a:lnTo>
                <a:lnTo>
                  <a:pt x="2123626" y="776020"/>
                </a:lnTo>
                <a:lnTo>
                  <a:pt x="0" y="7760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03"/>
            <a:ext cx="8885530" cy="10270797"/>
          </a:xfrm>
          <a:custGeom>
            <a:avLst/>
            <a:gdLst/>
            <a:ahLst/>
            <a:cxnLst/>
            <a:rect l="l" t="t" r="r" b="b"/>
            <a:pathLst>
              <a:path w="8885530" h="10270797">
                <a:moveTo>
                  <a:pt x="0" y="0"/>
                </a:moveTo>
                <a:lnTo>
                  <a:pt x="8885530" y="0"/>
                </a:lnTo>
                <a:lnTo>
                  <a:pt x="8885530" y="10270797"/>
                </a:lnTo>
                <a:lnTo>
                  <a:pt x="0" y="102707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396203" y="0"/>
            <a:ext cx="6601030" cy="748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Risk &amp; Protective Factors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65810" y="834847"/>
            <a:ext cx="8461816" cy="891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Some experiences remove the planks that help kids cross life’s challenges safely.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599" b="1">
              <a:solidFill>
                <a:srgbClr val="000000"/>
              </a:solidFill>
              <a:latin typeface="Cabin Sketch Bold"/>
              <a:ea typeface="Cabin Sketch Bold"/>
              <a:cs typeface="Cabin Sketch Bold"/>
              <a:sym typeface="Cabin Sketch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Others help rebuild those planks—these are protective factors.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599" b="1">
              <a:solidFill>
                <a:srgbClr val="000000"/>
              </a:solidFill>
              <a:latin typeface="Cabin Sketch Bold"/>
              <a:ea typeface="Cabin Sketch Bold"/>
              <a:cs typeface="Cabin Sketch Bold"/>
              <a:sym typeface="Cabin Sketch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When planks are missing, kids may face: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• Disconnection from school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• Family stress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• Academic struggles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• Emotional distress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599" b="1">
              <a:solidFill>
                <a:srgbClr val="000000"/>
              </a:solidFill>
              <a:latin typeface="Cabin Sketch Bold"/>
              <a:ea typeface="Cabin Sketch Bold"/>
              <a:cs typeface="Cabin Sketch Bold"/>
              <a:sym typeface="Cabin Sketch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315177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Prevention</a:t>
            </a:r>
            <a:r>
              <a:rPr lang="en-US" sz="35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helps restore the planks that keep youth supported and on track.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9473555"/>
            <a:ext cx="2123626" cy="776020"/>
          </a:xfrm>
          <a:custGeom>
            <a:avLst/>
            <a:gdLst/>
            <a:ahLst/>
            <a:cxnLst/>
            <a:rect l="l" t="t" r="r" b="b"/>
            <a:pathLst>
              <a:path w="2123626" h="776020">
                <a:moveTo>
                  <a:pt x="0" y="0"/>
                </a:moveTo>
                <a:lnTo>
                  <a:pt x="2123626" y="0"/>
                </a:lnTo>
                <a:lnTo>
                  <a:pt x="2123626" y="776019"/>
                </a:lnTo>
                <a:lnTo>
                  <a:pt x="0" y="7760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4565" y="0"/>
            <a:ext cx="12093435" cy="8295887"/>
          </a:xfrm>
          <a:custGeom>
            <a:avLst/>
            <a:gdLst/>
            <a:ahLst/>
            <a:cxnLst/>
            <a:rect l="l" t="t" r="r" b="b"/>
            <a:pathLst>
              <a:path w="12093435" h="8295887">
                <a:moveTo>
                  <a:pt x="0" y="0"/>
                </a:moveTo>
                <a:lnTo>
                  <a:pt x="12093435" y="0"/>
                </a:lnTo>
                <a:lnTo>
                  <a:pt x="12093435" y="8295887"/>
                </a:lnTo>
                <a:lnTo>
                  <a:pt x="0" y="829588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827556" y="8413703"/>
            <a:ext cx="11460444" cy="1348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4"/>
              </a:lnSpc>
              <a:spcBef>
                <a:spcPct val="0"/>
              </a:spcBef>
            </a:pPr>
            <a:r>
              <a:rPr lang="en-US" sz="38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Together, we strengthen the bridge before kids fall in. Everyone has a role in prevention.</a:t>
            </a:r>
          </a:p>
        </p:txBody>
      </p:sp>
      <p:sp>
        <p:nvSpPr>
          <p:cNvPr id="4" name="Freeform 4"/>
          <p:cNvSpPr/>
          <p:nvPr/>
        </p:nvSpPr>
        <p:spPr>
          <a:xfrm>
            <a:off x="16197487" y="0"/>
            <a:ext cx="2123626" cy="776020"/>
          </a:xfrm>
          <a:custGeom>
            <a:avLst/>
            <a:gdLst/>
            <a:ahLst/>
            <a:cxnLst/>
            <a:rect l="l" t="t" r="r" b="b"/>
            <a:pathLst>
              <a:path w="2123626" h="776020">
                <a:moveTo>
                  <a:pt x="0" y="0"/>
                </a:moveTo>
                <a:lnTo>
                  <a:pt x="2123626" y="0"/>
                </a:lnTo>
                <a:lnTo>
                  <a:pt x="2123626" y="776020"/>
                </a:lnTo>
                <a:lnTo>
                  <a:pt x="0" y="7760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134328" y="448263"/>
            <a:ext cx="6090962" cy="931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Protective Factors Build Strong Bridges</a:t>
            </a: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These planks, like connection, support, and opportunity, help kids stay on solid ground.</a:t>
            </a: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Protective factors include:</a:t>
            </a: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• Strong family bonds</a:t>
            </a: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• Clear rules and guidance</a:t>
            </a: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• Caring schools and programs</a:t>
            </a: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• Positive friendships</a:t>
            </a: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• Chances to contribute and feel valued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28700"/>
            <a:ext cx="18288000" cy="9258300"/>
          </a:xfrm>
          <a:custGeom>
            <a:avLst/>
            <a:gdLst/>
            <a:ahLst/>
            <a:cxnLst/>
            <a:rect l="l" t="t" r="r" b="b"/>
            <a:pathLst>
              <a:path w="18288000" h="9258300">
                <a:moveTo>
                  <a:pt x="0" y="0"/>
                </a:moveTo>
                <a:lnTo>
                  <a:pt x="18288000" y="0"/>
                </a:lnTo>
                <a:lnTo>
                  <a:pt x="182880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590800" y="0"/>
            <a:ext cx="12000042" cy="938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4"/>
              </a:lnSpc>
              <a:spcBef>
                <a:spcPct val="0"/>
              </a:spcBef>
            </a:pPr>
            <a:r>
              <a:rPr lang="en-US" sz="5396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This is what prevention looks like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44856" y="1069058"/>
            <a:ext cx="9812015" cy="50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4"/>
              </a:lnSpc>
              <a:spcBef>
                <a:spcPct val="0"/>
              </a:spcBef>
            </a:pPr>
            <a:r>
              <a:rPr lang="en-US" sz="2896" b="1" dirty="0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Safe, supported, and on the right path, because of prevention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16197487" y="9510980"/>
            <a:ext cx="2123626" cy="776020"/>
          </a:xfrm>
          <a:custGeom>
            <a:avLst/>
            <a:gdLst/>
            <a:ahLst/>
            <a:cxnLst/>
            <a:rect l="l" t="t" r="r" b="b"/>
            <a:pathLst>
              <a:path w="2123626" h="776020">
                <a:moveTo>
                  <a:pt x="0" y="0"/>
                </a:moveTo>
                <a:lnTo>
                  <a:pt x="2123626" y="0"/>
                </a:lnTo>
                <a:lnTo>
                  <a:pt x="2123626" y="776020"/>
                </a:lnTo>
                <a:lnTo>
                  <a:pt x="0" y="7760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237754" cy="10287000"/>
          </a:xfrm>
          <a:custGeom>
            <a:avLst/>
            <a:gdLst/>
            <a:ahLst/>
            <a:cxnLst/>
            <a:rect l="l" t="t" r="r" b="b"/>
            <a:pathLst>
              <a:path w="13237754" h="10287000">
                <a:moveTo>
                  <a:pt x="0" y="0"/>
                </a:moveTo>
                <a:lnTo>
                  <a:pt x="13237754" y="0"/>
                </a:lnTo>
                <a:lnTo>
                  <a:pt x="132377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822650" y="10650"/>
            <a:ext cx="6581849" cy="79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>
                <a:solidFill>
                  <a:srgbClr val="315177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Building Stronger Bridges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15721" y="463583"/>
            <a:ext cx="4701887" cy="40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Through increasing </a:t>
            </a:r>
            <a:r>
              <a:rPr lang="en-US" sz="3299" b="1">
                <a:solidFill>
                  <a:srgbClr val="315177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protective factors</a:t>
            </a:r>
            <a:r>
              <a:rPr lang="en-US" sz="32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 and </a:t>
            </a:r>
            <a:r>
              <a:rPr lang="en-US" sz="3299" b="1">
                <a:solidFill>
                  <a:srgbClr val="315177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reducing risks</a:t>
            </a:r>
            <a:r>
              <a:rPr lang="en-US" sz="32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, we strengthen the bridge that helps children </a:t>
            </a:r>
            <a:r>
              <a:rPr lang="en-US" sz="3299" b="1">
                <a:solidFill>
                  <a:srgbClr val="315177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safely cross over to adulthood</a:t>
            </a:r>
            <a:r>
              <a:rPr lang="en-US" sz="3299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, without falling in.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867945" y="6171415"/>
            <a:ext cx="3997440" cy="290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9"/>
              </a:lnSpc>
              <a:spcBef>
                <a:spcPct val="0"/>
              </a:spcBef>
            </a:pPr>
            <a:r>
              <a:rPr lang="en-US" sz="4135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Not all bridges are broken, but all can be strengthened.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92563" y="8814927"/>
            <a:ext cx="6178376" cy="66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4"/>
              </a:lnSpc>
              <a:spcBef>
                <a:spcPct val="0"/>
              </a:spcBef>
            </a:pPr>
            <a:r>
              <a:rPr lang="en-US" sz="3896" b="1">
                <a:solidFill>
                  <a:srgbClr val="000000"/>
                </a:solidFill>
                <a:latin typeface="Cabin Sketch Bold"/>
                <a:ea typeface="Cabin Sketch Bold"/>
                <a:cs typeface="Cabin Sketch Bold"/>
                <a:sym typeface="Cabin Sketch Bold"/>
              </a:rPr>
              <a:t>How we make lasting change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9510980"/>
            <a:ext cx="2123626" cy="776020"/>
          </a:xfrm>
          <a:custGeom>
            <a:avLst/>
            <a:gdLst/>
            <a:ahLst/>
            <a:cxnLst/>
            <a:rect l="l" t="t" r="r" b="b"/>
            <a:pathLst>
              <a:path w="2123626" h="776020">
                <a:moveTo>
                  <a:pt x="0" y="0"/>
                </a:moveTo>
                <a:lnTo>
                  <a:pt x="2123626" y="0"/>
                </a:lnTo>
                <a:lnTo>
                  <a:pt x="2123626" y="776020"/>
                </a:lnTo>
                <a:lnTo>
                  <a:pt x="0" y="7760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1241</Words>
  <Application>Microsoft Office PowerPoint</Application>
  <PresentationFormat>Custom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Cabin Sketch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Upstream Prevention Through the River Story</dc:title>
  <dc:creator>Kristina Jeanty</dc:creator>
  <cp:lastModifiedBy>Kristina Jeanty</cp:lastModifiedBy>
  <cp:revision>7</cp:revision>
  <dcterms:created xsi:type="dcterms:W3CDTF">2006-08-16T00:00:00Z</dcterms:created>
  <dcterms:modified xsi:type="dcterms:W3CDTF">2025-10-01T14:25:14Z</dcterms:modified>
  <dc:identifier>DAGq8BmJVdQ</dc:identifier>
</cp:coreProperties>
</file>